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Asap Condensed"/>
      <p:bold r:id="rId26"/>
      <p:boldItalic r:id="rId27"/>
    </p:embeddedFont>
    <p:embeddedFont>
      <p:font typeface="Roboto Serif"/>
      <p:regular r:id="rId28"/>
      <p:bold r:id="rId29"/>
      <p:italic r:id="rId30"/>
      <p:boldItalic r:id="rId31"/>
    </p:embeddedFont>
    <p:embeddedFont>
      <p:font typeface="Oswald Medium"/>
      <p:regular r:id="rId32"/>
      <p:bold r:id="rId33"/>
    </p:embeddedFont>
    <p:embeddedFont>
      <p:font typeface="Ultra"/>
      <p:regular r:id="rId34"/>
    </p:embeddedFont>
    <p:embeddedFont>
      <p:font typeface="Ry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jpUml6FADLEpSdvjqEKqXPTc70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sapCondensed-bold.fntdata"/><Relationship Id="rId25" Type="http://schemas.openxmlformats.org/officeDocument/2006/relationships/slide" Target="slides/slide20.xml"/><Relationship Id="rId28" Type="http://schemas.openxmlformats.org/officeDocument/2006/relationships/font" Target="fonts/RobotoSerif-regular.fntdata"/><Relationship Id="rId27" Type="http://schemas.openxmlformats.org/officeDocument/2006/relationships/font" Target="fonts/Asap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erif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erif-boldItalic.fntdata"/><Relationship Id="rId30" Type="http://schemas.openxmlformats.org/officeDocument/2006/relationships/font" Target="fonts/RobotoSerif-italic.fntdata"/><Relationship Id="rId11" Type="http://schemas.openxmlformats.org/officeDocument/2006/relationships/slide" Target="slides/slide6.xml"/><Relationship Id="rId33" Type="http://schemas.openxmlformats.org/officeDocument/2006/relationships/font" Target="fonts/OswaldMedium-bold.fntdata"/><Relationship Id="rId10" Type="http://schemas.openxmlformats.org/officeDocument/2006/relationships/slide" Target="slides/slide5.xml"/><Relationship Id="rId32" Type="http://schemas.openxmlformats.org/officeDocument/2006/relationships/font" Target="fonts/OswaldMedium-regular.fntdata"/><Relationship Id="rId13" Type="http://schemas.openxmlformats.org/officeDocument/2006/relationships/slide" Target="slides/slide8.xml"/><Relationship Id="rId35" Type="http://schemas.openxmlformats.org/officeDocument/2006/relationships/font" Target="fonts/Rye-regular.fntdata"/><Relationship Id="rId12" Type="http://schemas.openxmlformats.org/officeDocument/2006/relationships/slide" Target="slides/slide7.xml"/><Relationship Id="rId34" Type="http://schemas.openxmlformats.org/officeDocument/2006/relationships/font" Target="fonts/Ultr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b044bbb1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fb044bbb1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b1099c887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fb1099c887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b1099c88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fb1099c88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Relationship Id="rId4" Type="http://schemas.openxmlformats.org/officeDocument/2006/relationships/image" Target="../media/image31.png"/><Relationship Id="rId5" Type="http://schemas.openxmlformats.org/officeDocument/2006/relationships/image" Target="../media/image59.png"/><Relationship Id="rId6" Type="http://schemas.openxmlformats.org/officeDocument/2006/relationships/image" Target="../media/image40.png"/><Relationship Id="rId7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52.png"/><Relationship Id="rId8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image" Target="../media/image65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Relationship Id="rId4" Type="http://schemas.openxmlformats.org/officeDocument/2006/relationships/image" Target="../media/image23.jpg"/><Relationship Id="rId9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Relationship Id="rId4" Type="http://schemas.openxmlformats.org/officeDocument/2006/relationships/image" Target="../media/image25.png"/><Relationship Id="rId5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12830" l="0" r="0" t="1283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89" name="Google Shape;89;p1"/>
          <p:cNvSpPr/>
          <p:nvPr/>
        </p:nvSpPr>
        <p:spPr>
          <a:xfrm>
            <a:off x="2943150" y="1238300"/>
            <a:ext cx="12609395" cy="7302702"/>
          </a:xfrm>
          <a:custGeom>
            <a:rect b="b" l="l" r="r" t="t"/>
            <a:pathLst>
              <a:path extrusionOk="0" h="7810377" w="12769008">
                <a:moveTo>
                  <a:pt x="0" y="0"/>
                </a:moveTo>
                <a:lnTo>
                  <a:pt x="12769008" y="0"/>
                </a:lnTo>
                <a:lnTo>
                  <a:pt x="12769008" y="7810376"/>
                </a:lnTo>
                <a:lnTo>
                  <a:pt x="0" y="7810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6723566" y="1739132"/>
            <a:ext cx="5048568" cy="6300069"/>
          </a:xfrm>
          <a:custGeom>
            <a:rect b="b" l="l" r="r" t="t"/>
            <a:pathLst>
              <a:path extrusionOk="0" h="6810885" w="5048568">
                <a:moveTo>
                  <a:pt x="0" y="0"/>
                </a:moveTo>
                <a:lnTo>
                  <a:pt x="5048568" y="0"/>
                </a:lnTo>
                <a:lnTo>
                  <a:pt x="5048568" y="6810884"/>
                </a:lnTo>
                <a:lnTo>
                  <a:pt x="0" y="6810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689900" y="3880775"/>
            <a:ext cx="11115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u="none" strike="noStrike">
                <a:solidFill>
                  <a:srgbClr val="1F100D"/>
                </a:solidFill>
                <a:latin typeface="Rye"/>
                <a:ea typeface="Rye"/>
                <a:cs typeface="Rye"/>
                <a:sym typeface="Rye"/>
              </a:rPr>
              <a:t>ARTESANOS GALAXY</a:t>
            </a:r>
            <a:endParaRPr sz="100"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6153048" y="5470029"/>
            <a:ext cx="61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F100D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Artesania Chilena</a:t>
            </a:r>
            <a:endParaRPr b="1" sz="4000" u="none" strike="noStrike">
              <a:solidFill>
                <a:srgbClr val="1F100D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231096" y="3387726"/>
            <a:ext cx="388620" cy="3444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1668284" y="3421063"/>
            <a:ext cx="388620" cy="3444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grpSp>
        <p:nvGrpSpPr>
          <p:cNvPr id="95" name="Google Shape;95;p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5680330" cy="5792074"/>
            </a:xfrm>
            <a:custGeom>
              <a:rect b="b" l="l" r="r" t="t"/>
              <a:pathLst>
                <a:path extrusionOk="0" h="7449613" w="7449613">
                  <a:moveTo>
                    <a:pt x="0" y="0"/>
                  </a:moveTo>
                  <a:lnTo>
                    <a:pt x="7449613" y="0"/>
                  </a:lnTo>
                  <a:lnTo>
                    <a:pt x="7449613" y="7449613"/>
                  </a:lnTo>
                  <a:lnTo>
                    <a:pt x="0" y="74496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 flipH="1" rot="10800000">
              <a:off x="0" y="7476949"/>
              <a:ext cx="5680330" cy="6239051"/>
            </a:xfrm>
            <a:custGeom>
              <a:rect b="b" l="l" r="r" t="t"/>
              <a:pathLst>
                <a:path extrusionOk="0" h="7449613" w="7449613">
                  <a:moveTo>
                    <a:pt x="0" y="7449613"/>
                  </a:moveTo>
                  <a:lnTo>
                    <a:pt x="7449613" y="7449613"/>
                  </a:lnTo>
                  <a:lnTo>
                    <a:pt x="7449613" y="0"/>
                  </a:lnTo>
                  <a:lnTo>
                    <a:pt x="0" y="0"/>
                  </a:lnTo>
                  <a:lnTo>
                    <a:pt x="0" y="7449613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 rot="10800000">
              <a:off x="18461558" y="8296407"/>
              <a:ext cx="5922442" cy="5419593"/>
            </a:xfrm>
            <a:custGeom>
              <a:rect b="b" l="l" r="r" t="t"/>
              <a:pathLst>
                <a:path extrusionOk="0" h="7449613" w="7449613">
                  <a:moveTo>
                    <a:pt x="0" y="0"/>
                  </a:moveTo>
                  <a:lnTo>
                    <a:pt x="7449613" y="0"/>
                  </a:lnTo>
                  <a:lnTo>
                    <a:pt x="7449613" y="7449613"/>
                  </a:lnTo>
                  <a:lnTo>
                    <a:pt x="0" y="74496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 flipH="1">
              <a:off x="19355511" y="0"/>
              <a:ext cx="5028489" cy="6425291"/>
            </a:xfrm>
            <a:custGeom>
              <a:rect b="b" l="l" r="r" t="t"/>
              <a:pathLst>
                <a:path extrusionOk="0" h="7449613" w="7449613">
                  <a:moveTo>
                    <a:pt x="0" y="7449613"/>
                  </a:moveTo>
                  <a:lnTo>
                    <a:pt x="7449613" y="7449613"/>
                  </a:lnTo>
                  <a:lnTo>
                    <a:pt x="7449613" y="0"/>
                  </a:lnTo>
                  <a:lnTo>
                    <a:pt x="0" y="0"/>
                  </a:lnTo>
                  <a:lnTo>
                    <a:pt x="0" y="7449613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0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1" cy="10287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0"/>
          <p:cNvGrpSpPr/>
          <p:nvPr/>
        </p:nvGrpSpPr>
        <p:grpSpPr>
          <a:xfrm>
            <a:off x="147800" y="88675"/>
            <a:ext cx="18288000" cy="10287000"/>
            <a:chOff x="0" y="0"/>
            <a:chExt cx="24384000" cy="13716000"/>
          </a:xfrm>
        </p:grpSpPr>
        <p:cxnSp>
          <p:nvCxnSpPr>
            <p:cNvPr id="207" name="Google Shape;207;p10"/>
            <p:cNvCxnSpPr/>
            <p:nvPr/>
          </p:nvCxnSpPr>
          <p:spPr>
            <a:xfrm>
              <a:off x="6512297" y="12700"/>
              <a:ext cx="11587167" cy="0"/>
            </a:xfrm>
            <a:prstGeom prst="straightConnector1">
              <a:avLst/>
            </a:prstGeom>
            <a:noFill/>
            <a:ln cap="flat" cmpd="sng" w="25400">
              <a:solidFill>
                <a:srgbClr val="FBE0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10"/>
            <p:cNvCxnSpPr/>
            <p:nvPr/>
          </p:nvCxnSpPr>
          <p:spPr>
            <a:xfrm>
              <a:off x="6398416" y="13690600"/>
              <a:ext cx="11587167" cy="0"/>
            </a:xfrm>
            <a:prstGeom prst="straightConnector1">
              <a:avLst/>
            </a:prstGeom>
            <a:noFill/>
            <a:ln cap="flat" cmpd="sng" w="25400">
              <a:solidFill>
                <a:srgbClr val="FBE0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9" name="Google Shape;209;p10"/>
            <p:cNvSpPr/>
            <p:nvPr/>
          </p:nvSpPr>
          <p:spPr>
            <a:xfrm flipH="1" rot="10800000">
              <a:off x="0" y="7062312"/>
              <a:ext cx="6512297" cy="6653688"/>
            </a:xfrm>
            <a:custGeom>
              <a:rect b="b" l="l" r="r" t="t"/>
              <a:pathLst>
                <a:path extrusionOk="0" h="6653688" w="6512297">
                  <a:moveTo>
                    <a:pt x="6512297" y="0"/>
                  </a:moveTo>
                  <a:lnTo>
                    <a:pt x="0" y="0"/>
                  </a:lnTo>
                  <a:lnTo>
                    <a:pt x="0" y="6653688"/>
                  </a:lnTo>
                  <a:lnTo>
                    <a:pt x="6512297" y="6653688"/>
                  </a:lnTo>
                  <a:lnTo>
                    <a:pt x="6512297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0"/>
            <p:cNvSpPr/>
            <p:nvPr/>
          </p:nvSpPr>
          <p:spPr>
            <a:xfrm rot="10800000">
              <a:off x="17871703" y="7062312"/>
              <a:ext cx="6512297" cy="6653688"/>
            </a:xfrm>
            <a:custGeom>
              <a:rect b="b" l="l" r="r" t="t"/>
              <a:pathLst>
                <a:path extrusionOk="0" h="6653688" w="6512297">
                  <a:moveTo>
                    <a:pt x="0" y="0"/>
                  </a:moveTo>
                  <a:lnTo>
                    <a:pt x="6512297" y="0"/>
                  </a:lnTo>
                  <a:lnTo>
                    <a:pt x="6512297" y="6653688"/>
                  </a:lnTo>
                  <a:lnTo>
                    <a:pt x="0" y="66536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0"/>
            <p:cNvSpPr/>
            <p:nvPr/>
          </p:nvSpPr>
          <p:spPr>
            <a:xfrm flipH="1">
              <a:off x="18620617" y="0"/>
              <a:ext cx="5763383" cy="6321004"/>
            </a:xfrm>
            <a:custGeom>
              <a:rect b="b" l="l" r="r" t="t"/>
              <a:pathLst>
                <a:path extrusionOk="0" h="6653688" w="6512297">
                  <a:moveTo>
                    <a:pt x="6512297" y="0"/>
                  </a:moveTo>
                  <a:lnTo>
                    <a:pt x="0" y="0"/>
                  </a:lnTo>
                  <a:lnTo>
                    <a:pt x="0" y="6653688"/>
                  </a:lnTo>
                  <a:lnTo>
                    <a:pt x="6512297" y="6653688"/>
                  </a:lnTo>
                  <a:lnTo>
                    <a:pt x="6512297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0" y="0"/>
              <a:ext cx="6105278" cy="6321004"/>
            </a:xfrm>
            <a:custGeom>
              <a:rect b="b" l="l" r="r" t="t"/>
              <a:pathLst>
                <a:path extrusionOk="0" h="6653688" w="6512297">
                  <a:moveTo>
                    <a:pt x="0" y="0"/>
                  </a:moveTo>
                  <a:lnTo>
                    <a:pt x="6512297" y="0"/>
                  </a:lnTo>
                  <a:lnTo>
                    <a:pt x="6512297" y="6653688"/>
                  </a:lnTo>
                  <a:lnTo>
                    <a:pt x="0" y="66536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3" name="Google Shape;213;p10"/>
            <p:cNvCxnSpPr/>
            <p:nvPr/>
          </p:nvCxnSpPr>
          <p:spPr>
            <a:xfrm>
              <a:off x="6512297" y="772676"/>
              <a:ext cx="11587167" cy="0"/>
            </a:xfrm>
            <a:prstGeom prst="straightConnector1">
              <a:avLst/>
            </a:prstGeom>
            <a:noFill/>
            <a:ln cap="flat" cmpd="sng" w="25400">
              <a:solidFill>
                <a:srgbClr val="FBE0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10"/>
            <p:cNvCxnSpPr/>
            <p:nvPr/>
          </p:nvCxnSpPr>
          <p:spPr>
            <a:xfrm>
              <a:off x="6512297" y="12949215"/>
              <a:ext cx="11587167" cy="0"/>
            </a:xfrm>
            <a:prstGeom prst="straightConnector1">
              <a:avLst/>
            </a:prstGeom>
            <a:noFill/>
            <a:ln cap="flat" cmpd="sng" w="25400">
              <a:solidFill>
                <a:srgbClr val="FBE0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10"/>
            <p:cNvCxnSpPr/>
            <p:nvPr/>
          </p:nvCxnSpPr>
          <p:spPr>
            <a:xfrm>
              <a:off x="675181" y="6647957"/>
              <a:ext cx="0" cy="420086"/>
            </a:xfrm>
            <a:prstGeom prst="straightConnector1">
              <a:avLst/>
            </a:prstGeom>
            <a:noFill/>
            <a:ln cap="flat" cmpd="sng" w="38100">
              <a:solidFill>
                <a:srgbClr val="FBE0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10"/>
            <p:cNvCxnSpPr/>
            <p:nvPr/>
          </p:nvCxnSpPr>
          <p:spPr>
            <a:xfrm>
              <a:off x="57150" y="6647957"/>
              <a:ext cx="0" cy="420086"/>
            </a:xfrm>
            <a:prstGeom prst="straightConnector1">
              <a:avLst/>
            </a:prstGeom>
            <a:noFill/>
            <a:ln cap="flat" cmpd="sng" w="38100">
              <a:solidFill>
                <a:srgbClr val="FBE0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10"/>
            <p:cNvCxnSpPr/>
            <p:nvPr/>
          </p:nvCxnSpPr>
          <p:spPr>
            <a:xfrm>
              <a:off x="24326850" y="6653688"/>
              <a:ext cx="0" cy="420086"/>
            </a:xfrm>
            <a:prstGeom prst="straightConnector1">
              <a:avLst/>
            </a:prstGeom>
            <a:noFill/>
            <a:ln cap="flat" cmpd="sng" w="38100">
              <a:solidFill>
                <a:srgbClr val="FBE0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" name="Google Shape;218;p10"/>
            <p:cNvCxnSpPr/>
            <p:nvPr/>
          </p:nvCxnSpPr>
          <p:spPr>
            <a:xfrm>
              <a:off x="23708819" y="6653688"/>
              <a:ext cx="0" cy="420086"/>
            </a:xfrm>
            <a:prstGeom prst="straightConnector1">
              <a:avLst/>
            </a:prstGeom>
            <a:noFill/>
            <a:ln cap="flat" cmpd="sng" w="38100">
              <a:solidFill>
                <a:srgbClr val="FBE0C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9" name="Google Shape;219;p10"/>
          <p:cNvSpPr txBox="1"/>
          <p:nvPr/>
        </p:nvSpPr>
        <p:spPr>
          <a:xfrm>
            <a:off x="3736373" y="4798449"/>
            <a:ext cx="4584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Objetivo Principal</a:t>
            </a:r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9708752" y="4824224"/>
            <a:ext cx="4584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Objetivos Especificos</a:t>
            </a:r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3443425" y="6096900"/>
            <a:ext cx="51699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7968" lvl="1" marL="561336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Roboto Serif"/>
              <a:buChar char="•"/>
            </a:pPr>
            <a:r>
              <a:rPr b="1" lang="en-US" sz="23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Expandir el alcance de Mercado de los artesanos y sus productos de </a:t>
            </a:r>
            <a:r>
              <a:rPr b="1" lang="en-US" sz="23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fácil</a:t>
            </a:r>
            <a:r>
              <a:rPr b="1" lang="en-US" sz="23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venta.</a:t>
            </a:r>
            <a:endParaRPr b="1"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9415800" y="5916975"/>
            <a:ext cx="5169900" cy="27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1934" lvl="1" marL="496567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Roboto Serif"/>
              <a:buChar char="•"/>
            </a:pPr>
            <a:r>
              <a:rPr b="1" lang="en-US" sz="21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Aumento</a:t>
            </a:r>
            <a:r>
              <a:rPr b="1" lang="en-US" sz="21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de Ingreso y Clientela Nivel Nacional e Internacional.</a:t>
            </a:r>
            <a:endParaRPr b="1" sz="2199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241934" lvl="1" marL="496567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Roboto Serif"/>
              <a:buChar char="•"/>
            </a:pPr>
            <a:r>
              <a:rPr b="1" lang="en-US" sz="21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Mejora la visibilidad de los artesanos</a:t>
            </a:r>
            <a:r>
              <a:rPr b="1" lang="en-US" sz="21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r>
              <a:rPr b="1" lang="en-US" sz="21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mediante </a:t>
            </a:r>
            <a:r>
              <a:rPr b="1" lang="en-US" sz="21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tecnología</a:t>
            </a:r>
            <a:r>
              <a:rPr b="1" lang="en-US" sz="21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.</a:t>
            </a:r>
            <a:endParaRPr b="1" sz="2199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6367115" y="4718947"/>
            <a:ext cx="38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11626207" y="4718947"/>
            <a:ext cx="38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3749838" y="1568550"/>
            <a:ext cx="1078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u="none" strike="noStrike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OBJETIVO </a:t>
            </a:r>
            <a:r>
              <a:rPr lang="en-US" sz="8400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DEL </a:t>
            </a:r>
            <a:r>
              <a:rPr lang="en-US" sz="8400" u="none" strike="noStrike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PROYECTO</a:t>
            </a:r>
            <a:endParaRPr sz="23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26" name="Google Shape;226;p10"/>
          <p:cNvCxnSpPr/>
          <p:nvPr/>
        </p:nvCxnSpPr>
        <p:spPr>
          <a:xfrm>
            <a:off x="5660089" y="3820402"/>
            <a:ext cx="6967800" cy="19200"/>
          </a:xfrm>
          <a:prstGeom prst="straightConnector1">
            <a:avLst/>
          </a:prstGeom>
          <a:noFill/>
          <a:ln cap="flat" cmpd="sng" w="38100">
            <a:solidFill>
              <a:srgbClr val="FBE0C6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227" name="Google Shape;227;p10"/>
          <p:cNvCxnSpPr/>
          <p:nvPr/>
        </p:nvCxnSpPr>
        <p:spPr>
          <a:xfrm>
            <a:off x="3439025" y="5636513"/>
            <a:ext cx="5247300" cy="29400"/>
          </a:xfrm>
          <a:prstGeom prst="straightConnector1">
            <a:avLst/>
          </a:prstGeom>
          <a:noFill/>
          <a:ln cap="flat" cmpd="sng" w="38100">
            <a:solidFill>
              <a:srgbClr val="FBE0C6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228" name="Google Shape;228;p10"/>
          <p:cNvCxnSpPr/>
          <p:nvPr/>
        </p:nvCxnSpPr>
        <p:spPr>
          <a:xfrm>
            <a:off x="9303000" y="5639538"/>
            <a:ext cx="5395500" cy="600"/>
          </a:xfrm>
          <a:prstGeom prst="straightConnector1">
            <a:avLst/>
          </a:prstGeom>
          <a:noFill/>
          <a:ln cap="flat" cmpd="sng" w="38100">
            <a:solidFill>
              <a:srgbClr val="FBE0C6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 b="0" l="34253" r="34253" t="0"/>
          <a:stretch/>
        </p:blipFill>
        <p:spPr>
          <a:xfrm rot="5400000">
            <a:off x="4005231" y="-4005230"/>
            <a:ext cx="10277538" cy="1828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1"/>
          <p:cNvSpPr/>
          <p:nvPr/>
        </p:nvSpPr>
        <p:spPr>
          <a:xfrm>
            <a:off x="3805019" y="9462"/>
            <a:ext cx="10677961" cy="10277538"/>
          </a:xfrm>
          <a:custGeom>
            <a:rect b="b" l="l" r="r" t="t"/>
            <a:pathLst>
              <a:path extrusionOk="0" h="10277538" w="10677961">
                <a:moveTo>
                  <a:pt x="0" y="0"/>
                </a:moveTo>
                <a:lnTo>
                  <a:pt x="10677962" y="0"/>
                </a:lnTo>
                <a:lnTo>
                  <a:pt x="10677962" y="10277538"/>
                </a:lnTo>
                <a:lnTo>
                  <a:pt x="0" y="10277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 txBox="1"/>
          <p:nvPr/>
        </p:nvSpPr>
        <p:spPr>
          <a:xfrm>
            <a:off x="3105300" y="4515375"/>
            <a:ext cx="12077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>
                <a:solidFill>
                  <a:srgbClr val="1F100D"/>
                </a:solidFill>
                <a:latin typeface="Ultra"/>
                <a:ea typeface="Ultra"/>
                <a:cs typeface="Ultra"/>
                <a:sym typeface="Ultra"/>
              </a:rPr>
              <a:t>METODOLOGIA</a:t>
            </a:r>
            <a:endParaRPr sz="1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36" name="Google Shape;236;p11"/>
          <p:cNvSpPr txBox="1"/>
          <p:nvPr/>
        </p:nvSpPr>
        <p:spPr>
          <a:xfrm>
            <a:off x="7634679" y="584066"/>
            <a:ext cx="31521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64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964">
                <a:solidFill>
                  <a:srgbClr val="1F100D"/>
                </a:solidFill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28761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2"/>
          <p:cNvSpPr txBox="1"/>
          <p:nvPr/>
        </p:nvSpPr>
        <p:spPr>
          <a:xfrm>
            <a:off x="4298829" y="2489242"/>
            <a:ext cx="278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 u="none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Porque</a:t>
            </a:r>
            <a:endParaRPr sz="2300"/>
          </a:p>
        </p:txBody>
      </p:sp>
      <p:sp>
        <p:nvSpPr>
          <p:cNvPr id="243" name="Google Shape;243;p12"/>
          <p:cNvSpPr txBox="1"/>
          <p:nvPr/>
        </p:nvSpPr>
        <p:spPr>
          <a:xfrm>
            <a:off x="7379225" y="2059050"/>
            <a:ext cx="95214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METODOLOGÍA</a:t>
            </a:r>
            <a:r>
              <a:rPr lang="en-US" sz="8900" u="none" strike="noStrike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 KANBAN</a:t>
            </a:r>
            <a:endParaRPr sz="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4189325" y="4928919"/>
            <a:ext cx="3000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Funcion</a:t>
            </a:r>
            <a:endParaRPr sz="1700"/>
          </a:p>
        </p:txBody>
      </p:sp>
      <p:sp>
        <p:nvSpPr>
          <p:cNvPr id="245" name="Google Shape;245;p12"/>
          <p:cNvSpPr txBox="1"/>
          <p:nvPr/>
        </p:nvSpPr>
        <p:spPr>
          <a:xfrm>
            <a:off x="4164416" y="7368611"/>
            <a:ext cx="305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none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Objetivo</a:t>
            </a:r>
            <a:endParaRPr b="1" sz="4000" u="none">
              <a:solidFill>
                <a:srgbClr val="FBE0C6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4819184" y="3089542"/>
            <a:ext cx="305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12"/>
          <p:cNvCxnSpPr/>
          <p:nvPr/>
        </p:nvCxnSpPr>
        <p:spPr>
          <a:xfrm>
            <a:off x="8016575" y="1653775"/>
            <a:ext cx="0" cy="6643200"/>
          </a:xfrm>
          <a:prstGeom prst="straightConnector1">
            <a:avLst/>
          </a:prstGeom>
          <a:noFill/>
          <a:ln cap="flat" cmpd="sng" w="38100">
            <a:solidFill>
              <a:srgbClr val="FBE0C6"/>
            </a:solidFill>
            <a:prstDash val="solid"/>
            <a:round/>
            <a:headEnd len="lg" w="lg" type="diamond"/>
            <a:tailEnd len="lg" w="lg" type="diamond"/>
          </a:ln>
        </p:spPr>
      </p:cxnSp>
      <p:pic>
        <p:nvPicPr>
          <p:cNvPr id="248" name="Google Shape;24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5415959" y="-200994"/>
            <a:ext cx="2729058" cy="308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4264" y="28761"/>
            <a:ext cx="3060781" cy="306078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2"/>
          <p:cNvSpPr/>
          <p:nvPr/>
        </p:nvSpPr>
        <p:spPr>
          <a:xfrm>
            <a:off x="9469975" y="4928925"/>
            <a:ext cx="5768939" cy="3512219"/>
          </a:xfrm>
          <a:custGeom>
            <a:rect b="b" l="l" r="r" t="t"/>
            <a:pathLst>
              <a:path extrusionOk="0" h="6356958" w="9535437">
                <a:moveTo>
                  <a:pt x="0" y="0"/>
                </a:moveTo>
                <a:lnTo>
                  <a:pt x="9535438" y="0"/>
                </a:lnTo>
                <a:lnTo>
                  <a:pt x="953543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fb044bbb18_0_4"/>
          <p:cNvPicPr preferRelativeResize="0"/>
          <p:nvPr/>
        </p:nvPicPr>
        <p:blipFill rotWithShape="1">
          <a:blip r:embed="rId3">
            <a:alphaModFix/>
          </a:blip>
          <a:srcRect b="0" l="15359" r="15359" t="0"/>
          <a:stretch/>
        </p:blipFill>
        <p:spPr>
          <a:xfrm>
            <a:off x="0" y="9462"/>
            <a:ext cx="18287999" cy="1027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fb044bbb18_0_4"/>
          <p:cNvPicPr preferRelativeResize="0"/>
          <p:nvPr/>
        </p:nvPicPr>
        <p:blipFill rotWithShape="1">
          <a:blip r:embed="rId4">
            <a:alphaModFix/>
          </a:blip>
          <a:srcRect b="0" l="34252" r="34252" t="0"/>
          <a:stretch/>
        </p:blipFill>
        <p:spPr>
          <a:xfrm rot="5400000">
            <a:off x="4005230" y="-3995768"/>
            <a:ext cx="10277539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fb044bbb18_0_4"/>
          <p:cNvSpPr/>
          <p:nvPr/>
        </p:nvSpPr>
        <p:spPr>
          <a:xfrm>
            <a:off x="3805019" y="9462"/>
            <a:ext cx="10677961" cy="10277538"/>
          </a:xfrm>
          <a:custGeom>
            <a:rect b="b" l="l" r="r" t="t"/>
            <a:pathLst>
              <a:path extrusionOk="0" h="10277538" w="10677961">
                <a:moveTo>
                  <a:pt x="0" y="0"/>
                </a:moveTo>
                <a:lnTo>
                  <a:pt x="10677962" y="0"/>
                </a:lnTo>
                <a:lnTo>
                  <a:pt x="10677962" y="10277538"/>
                </a:lnTo>
                <a:lnTo>
                  <a:pt x="0" y="10277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fb044bbb18_0_4"/>
          <p:cNvSpPr txBox="1"/>
          <p:nvPr/>
        </p:nvSpPr>
        <p:spPr>
          <a:xfrm>
            <a:off x="4039175" y="4527750"/>
            <a:ext cx="10343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F100D"/>
                </a:solidFill>
                <a:latin typeface="Ultra"/>
                <a:ea typeface="Ultra"/>
                <a:cs typeface="Ultra"/>
                <a:sym typeface="Ultra"/>
              </a:rPr>
              <a:t>JUSTIFICACION</a:t>
            </a:r>
            <a:endParaRPr sz="1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59" name="Google Shape;259;g2fb044bbb18_0_4"/>
          <p:cNvSpPr txBox="1"/>
          <p:nvPr/>
        </p:nvSpPr>
        <p:spPr>
          <a:xfrm>
            <a:off x="5752709" y="7768723"/>
            <a:ext cx="678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F100D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. </a:t>
            </a:r>
            <a:endParaRPr/>
          </a:p>
        </p:txBody>
      </p:sp>
      <p:sp>
        <p:nvSpPr>
          <p:cNvPr id="260" name="Google Shape;260;g2fb044bbb18_0_4"/>
          <p:cNvSpPr txBox="1"/>
          <p:nvPr/>
        </p:nvSpPr>
        <p:spPr>
          <a:xfrm>
            <a:off x="7634679" y="584066"/>
            <a:ext cx="31521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64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8"/>
          <p:cNvPicPr preferRelativeResize="0"/>
          <p:nvPr/>
        </p:nvPicPr>
        <p:blipFill rotWithShape="1">
          <a:blip r:embed="rId3">
            <a:alphaModFix/>
          </a:blip>
          <a:srcRect b="189" l="0" r="0" t="189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580000" dist="19050">
              <a:srgbClr val="000000">
                <a:alpha val="47000"/>
              </a:srgbClr>
            </a:outerShdw>
          </a:effectLst>
        </p:spPr>
      </p:pic>
      <p:sp>
        <p:nvSpPr>
          <p:cNvPr id="266" name="Google Shape;266;p18"/>
          <p:cNvSpPr/>
          <p:nvPr/>
        </p:nvSpPr>
        <p:spPr>
          <a:xfrm rot="-5400000">
            <a:off x="5641414" y="-2063939"/>
            <a:ext cx="7531700" cy="16376678"/>
          </a:xfrm>
          <a:custGeom>
            <a:rect b="b" l="l" r="r" t="t"/>
            <a:pathLst>
              <a:path extrusionOk="0" h="11697627" w="8583134">
                <a:moveTo>
                  <a:pt x="0" y="0"/>
                </a:moveTo>
                <a:lnTo>
                  <a:pt x="8583134" y="0"/>
                </a:lnTo>
                <a:lnTo>
                  <a:pt x="8583134" y="11697627"/>
                </a:lnTo>
                <a:lnTo>
                  <a:pt x="0" y="11697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4812342" y="4942564"/>
            <a:ext cx="866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"/>
          <p:cNvSpPr txBox="1"/>
          <p:nvPr/>
        </p:nvSpPr>
        <p:spPr>
          <a:xfrm>
            <a:off x="2780900" y="3310750"/>
            <a:ext cx="132525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El Proyecto 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trabajará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con 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tecnologías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de uso frecuente para 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desarrollo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completo y profesional los cuales son las herramientas: </a:t>
            </a:r>
            <a:endParaRPr b="1" sz="32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43180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erif"/>
              <a:buChar char="➔"/>
            </a:pP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Python (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Lenguaje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de 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Programación</a:t>
            </a: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)</a:t>
            </a:r>
            <a:endParaRPr b="1" sz="32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43180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erif"/>
              <a:buChar char="➔"/>
            </a:pP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Ionic e Angular ( Frontend )</a:t>
            </a:r>
            <a:endParaRPr b="1" sz="32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43180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erif"/>
              <a:buChar char="➔"/>
            </a:pP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MySQL ( Base de Datos)</a:t>
            </a:r>
            <a:endParaRPr b="1" sz="32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43180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erif"/>
              <a:buChar char="➔"/>
            </a:pPr>
            <a:r>
              <a:rPr b="1"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Django ( Backend/Frontend )</a:t>
            </a:r>
            <a:endParaRPr b="1" sz="32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2641838" y="524375"/>
            <a:ext cx="13818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TECNOLOGIAS DE USO GENERAL</a:t>
            </a:r>
            <a:endParaRPr/>
          </a:p>
        </p:txBody>
      </p:sp>
      <p:pic>
        <p:nvPicPr>
          <p:cNvPr id="270" name="Google Shape;2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0450" y="6977876"/>
            <a:ext cx="1957875" cy="19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79038" y="7071938"/>
            <a:ext cx="1769750" cy="1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23000" y="4862350"/>
            <a:ext cx="2434149" cy="15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0" l="15359" r="15359" t="0"/>
          <a:stretch/>
        </p:blipFill>
        <p:spPr>
          <a:xfrm>
            <a:off x="0" y="9462"/>
            <a:ext cx="18288000" cy="1027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4">
            <a:alphaModFix/>
          </a:blip>
          <a:srcRect b="0" l="34253" r="34253" t="0"/>
          <a:stretch/>
        </p:blipFill>
        <p:spPr>
          <a:xfrm rot="5400000">
            <a:off x="4005230" y="-3995768"/>
            <a:ext cx="10277540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3"/>
          <p:cNvSpPr/>
          <p:nvPr/>
        </p:nvSpPr>
        <p:spPr>
          <a:xfrm>
            <a:off x="3805019" y="9462"/>
            <a:ext cx="10677961" cy="10277538"/>
          </a:xfrm>
          <a:custGeom>
            <a:rect b="b" l="l" r="r" t="t"/>
            <a:pathLst>
              <a:path extrusionOk="0" h="10277538" w="10677961">
                <a:moveTo>
                  <a:pt x="0" y="0"/>
                </a:moveTo>
                <a:lnTo>
                  <a:pt x="10677962" y="0"/>
                </a:lnTo>
                <a:lnTo>
                  <a:pt x="10677962" y="10277538"/>
                </a:lnTo>
                <a:lnTo>
                  <a:pt x="0" y="10277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3639375" y="4481700"/>
            <a:ext cx="1114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1F100D"/>
                </a:solidFill>
                <a:latin typeface="Ultra"/>
                <a:ea typeface="Ultra"/>
                <a:cs typeface="Ultra"/>
                <a:sym typeface="Ultra"/>
              </a:rPr>
              <a:t>PRESUPUESTO</a:t>
            </a:r>
            <a:endParaRPr sz="1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5752709" y="7768723"/>
            <a:ext cx="6782582" cy="570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F100D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. </a:t>
            </a:r>
            <a:endParaRPr/>
          </a:p>
        </p:txBody>
      </p:sp>
      <p:sp>
        <p:nvSpPr>
          <p:cNvPr id="282" name="Google Shape;282;p13"/>
          <p:cNvSpPr txBox="1"/>
          <p:nvPr/>
        </p:nvSpPr>
        <p:spPr>
          <a:xfrm>
            <a:off x="7634679" y="584066"/>
            <a:ext cx="31521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64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964">
                <a:solidFill>
                  <a:srgbClr val="1F100D"/>
                </a:solidFill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fb1099c887_0_24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0" y="28761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fb1099c887_0_24"/>
          <p:cNvSpPr txBox="1"/>
          <p:nvPr/>
        </p:nvSpPr>
        <p:spPr>
          <a:xfrm>
            <a:off x="3168225" y="711675"/>
            <a:ext cx="11119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PRESUPUESTO GENERAL</a:t>
            </a:r>
            <a:endParaRPr sz="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9" name="Google Shape;289;g2fb1099c887_0_24"/>
          <p:cNvSpPr txBox="1"/>
          <p:nvPr/>
        </p:nvSpPr>
        <p:spPr>
          <a:xfrm>
            <a:off x="4819184" y="3089542"/>
            <a:ext cx="305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g2fb1099c887_0_24"/>
          <p:cNvCxnSpPr/>
          <p:nvPr/>
        </p:nvCxnSpPr>
        <p:spPr>
          <a:xfrm flipH="1">
            <a:off x="8565400" y="2764400"/>
            <a:ext cx="300" cy="6316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oval"/>
            <a:tailEnd len="lg" w="lg" type="oval"/>
          </a:ln>
        </p:spPr>
      </p:cxnSp>
      <p:pic>
        <p:nvPicPr>
          <p:cNvPr id="291" name="Google Shape;291;g2fb1099c887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5638337" y="-187438"/>
            <a:ext cx="2520226" cy="284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fb1099c887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8750"/>
            <a:ext cx="2671800" cy="27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fb1099c887_0_24" title="Bolsa de dólar | Vectores de dominio públ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8363" y="3089550"/>
            <a:ext cx="2095925" cy="25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fb1099c887_0_24"/>
          <p:cNvSpPr txBox="1"/>
          <p:nvPr/>
        </p:nvSpPr>
        <p:spPr>
          <a:xfrm>
            <a:off x="2181299" y="6957400"/>
            <a:ext cx="478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FFFFF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$ 26.423.090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295" name="Google Shape;295;g2fb1099c887_0_24"/>
          <p:cNvSpPr/>
          <p:nvPr/>
        </p:nvSpPr>
        <p:spPr>
          <a:xfrm rot="-5400000">
            <a:off x="11559598" y="3528968"/>
            <a:ext cx="3926784" cy="6755380"/>
          </a:xfrm>
          <a:custGeom>
            <a:rect b="b" l="l" r="r" t="t"/>
            <a:pathLst>
              <a:path extrusionOk="0" h="11697627" w="8583134">
                <a:moveTo>
                  <a:pt x="0" y="0"/>
                </a:moveTo>
                <a:lnTo>
                  <a:pt x="8583134" y="0"/>
                </a:lnTo>
                <a:lnTo>
                  <a:pt x="8583134" y="11697627"/>
                </a:lnTo>
                <a:lnTo>
                  <a:pt x="0" y="11697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fb1099c887_0_24"/>
          <p:cNvSpPr txBox="1"/>
          <p:nvPr/>
        </p:nvSpPr>
        <p:spPr>
          <a:xfrm>
            <a:off x="10168388" y="5633000"/>
            <a:ext cx="67092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Valor de  1  USD </a:t>
            </a:r>
            <a:endParaRPr sz="46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es de  $ 917</a:t>
            </a:r>
            <a:r>
              <a:rPr b="1" lang="en-US" sz="5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3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7" name="Google Shape;297;g2fb1099c887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75050" y="2545712"/>
            <a:ext cx="2095899" cy="20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fb1099c887_0_24"/>
          <p:cNvSpPr txBox="1"/>
          <p:nvPr/>
        </p:nvSpPr>
        <p:spPr>
          <a:xfrm>
            <a:off x="11981438" y="7452500"/>
            <a:ext cx="3083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7018" lvl="1" marL="561336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99"/>
              <a:buFont typeface="Roboto Serif"/>
              <a:buChar char="•"/>
            </a:pPr>
            <a:r>
              <a:rPr b="1" lang="en-US" sz="2699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13-08-2024</a:t>
            </a:r>
            <a:endParaRPr sz="1500"/>
          </a:p>
        </p:txBody>
      </p:sp>
      <p:pic>
        <p:nvPicPr>
          <p:cNvPr id="299" name="Google Shape;299;g2fb1099c887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0" y="7744800"/>
            <a:ext cx="2542200" cy="25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2fb1099c887_0_10"/>
          <p:cNvPicPr preferRelativeResize="0"/>
          <p:nvPr/>
        </p:nvPicPr>
        <p:blipFill rotWithShape="1">
          <a:blip r:embed="rId3">
            <a:alphaModFix/>
          </a:blip>
          <a:srcRect b="0" l="15359" r="15359" t="0"/>
          <a:stretch/>
        </p:blipFill>
        <p:spPr>
          <a:xfrm>
            <a:off x="0" y="9462"/>
            <a:ext cx="18287999" cy="1027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fb1099c887_0_10"/>
          <p:cNvPicPr preferRelativeResize="0"/>
          <p:nvPr/>
        </p:nvPicPr>
        <p:blipFill rotWithShape="1">
          <a:blip r:embed="rId4">
            <a:alphaModFix/>
          </a:blip>
          <a:srcRect b="0" l="34252" r="34252" t="0"/>
          <a:stretch/>
        </p:blipFill>
        <p:spPr>
          <a:xfrm rot="5400000">
            <a:off x="4005230" y="-3995768"/>
            <a:ext cx="10277539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fb1099c887_0_10"/>
          <p:cNvSpPr/>
          <p:nvPr/>
        </p:nvSpPr>
        <p:spPr>
          <a:xfrm>
            <a:off x="3805019" y="9462"/>
            <a:ext cx="10677961" cy="10277538"/>
          </a:xfrm>
          <a:custGeom>
            <a:rect b="b" l="l" r="r" t="t"/>
            <a:pathLst>
              <a:path extrusionOk="0" h="10277538" w="10677961">
                <a:moveTo>
                  <a:pt x="0" y="0"/>
                </a:moveTo>
                <a:lnTo>
                  <a:pt x="10677962" y="0"/>
                </a:lnTo>
                <a:lnTo>
                  <a:pt x="10677962" y="10277538"/>
                </a:lnTo>
                <a:lnTo>
                  <a:pt x="0" y="10277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fb1099c887_0_10"/>
          <p:cNvSpPr txBox="1"/>
          <p:nvPr/>
        </p:nvSpPr>
        <p:spPr>
          <a:xfrm>
            <a:off x="4812292" y="4373856"/>
            <a:ext cx="8663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>
                <a:solidFill>
                  <a:srgbClr val="1F100D"/>
                </a:solidFill>
                <a:latin typeface="Ultra"/>
                <a:ea typeface="Ultra"/>
                <a:cs typeface="Ultra"/>
                <a:sym typeface="Ultra"/>
              </a:rPr>
              <a:t>MOCKUPS</a:t>
            </a:r>
            <a:endParaRPr sz="1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308" name="Google Shape;308;g2fb1099c887_0_10"/>
          <p:cNvSpPr txBox="1"/>
          <p:nvPr/>
        </p:nvSpPr>
        <p:spPr>
          <a:xfrm>
            <a:off x="5752709" y="7768723"/>
            <a:ext cx="678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F100D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. </a:t>
            </a:r>
            <a:endParaRPr/>
          </a:p>
        </p:txBody>
      </p:sp>
      <p:sp>
        <p:nvSpPr>
          <p:cNvPr id="309" name="Google Shape;309;g2fb1099c887_0_10"/>
          <p:cNvSpPr txBox="1"/>
          <p:nvPr/>
        </p:nvSpPr>
        <p:spPr>
          <a:xfrm>
            <a:off x="7634675" y="584075"/>
            <a:ext cx="29925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64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964">
                <a:solidFill>
                  <a:srgbClr val="1F100D"/>
                </a:solidFill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4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4"/>
          <p:cNvSpPr/>
          <p:nvPr/>
        </p:nvSpPr>
        <p:spPr>
          <a:xfrm>
            <a:off x="6445175" y="3079650"/>
            <a:ext cx="6029823" cy="6773928"/>
          </a:xfrm>
          <a:custGeom>
            <a:rect b="b" l="l" r="r" t="t"/>
            <a:pathLst>
              <a:path extrusionOk="0" h="5131764" w="5131764">
                <a:moveTo>
                  <a:pt x="0" y="0"/>
                </a:moveTo>
                <a:lnTo>
                  <a:pt x="5131764" y="0"/>
                </a:lnTo>
                <a:lnTo>
                  <a:pt x="5131764" y="5131764"/>
                </a:lnTo>
                <a:lnTo>
                  <a:pt x="0" y="5131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382700" y="3079662"/>
            <a:ext cx="6029823" cy="6517340"/>
          </a:xfrm>
          <a:custGeom>
            <a:rect b="b" l="l" r="r" t="t"/>
            <a:pathLst>
              <a:path extrusionOk="0" h="5131764" w="5131764">
                <a:moveTo>
                  <a:pt x="0" y="0"/>
                </a:moveTo>
                <a:lnTo>
                  <a:pt x="5131764" y="0"/>
                </a:lnTo>
                <a:lnTo>
                  <a:pt x="5131764" y="5131764"/>
                </a:lnTo>
                <a:lnTo>
                  <a:pt x="0" y="5131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2507625" y="3124550"/>
            <a:ext cx="5632111" cy="6170946"/>
          </a:xfrm>
          <a:custGeom>
            <a:rect b="b" l="l" r="r" t="t"/>
            <a:pathLst>
              <a:path extrusionOk="0" h="5131764" w="5131764">
                <a:moveTo>
                  <a:pt x="0" y="0"/>
                </a:moveTo>
                <a:lnTo>
                  <a:pt x="5131764" y="0"/>
                </a:lnTo>
                <a:lnTo>
                  <a:pt x="5131764" y="5131764"/>
                </a:lnTo>
                <a:lnTo>
                  <a:pt x="0" y="5131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4"/>
          <p:cNvSpPr/>
          <p:nvPr/>
        </p:nvSpPr>
        <p:spPr>
          <a:xfrm>
            <a:off x="-99225" y="105900"/>
            <a:ext cx="3691127" cy="2636044"/>
          </a:xfrm>
          <a:custGeom>
            <a:rect b="b" l="l" r="r" t="t"/>
            <a:pathLst>
              <a:path extrusionOk="0" h="5143500" w="5635309">
                <a:moveTo>
                  <a:pt x="0" y="0"/>
                </a:moveTo>
                <a:lnTo>
                  <a:pt x="5635309" y="0"/>
                </a:lnTo>
                <a:lnTo>
                  <a:pt x="563530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4"/>
          <p:cNvSpPr txBox="1"/>
          <p:nvPr/>
        </p:nvSpPr>
        <p:spPr>
          <a:xfrm>
            <a:off x="4074794" y="597697"/>
            <a:ext cx="10089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2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u="none" strike="noStrike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MOCKUPS PRINCIPALES</a:t>
            </a:r>
            <a:endParaRPr sz="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0" name="Google Shape;320;p14"/>
          <p:cNvSpPr/>
          <p:nvPr/>
        </p:nvSpPr>
        <p:spPr>
          <a:xfrm flipH="1">
            <a:off x="14652333" y="39025"/>
            <a:ext cx="3685492" cy="2880360"/>
          </a:xfrm>
          <a:custGeom>
            <a:rect b="b" l="l" r="r" t="t"/>
            <a:pathLst>
              <a:path extrusionOk="0" h="4114800" w="4508247">
                <a:moveTo>
                  <a:pt x="4508247" y="0"/>
                </a:moveTo>
                <a:lnTo>
                  <a:pt x="0" y="0"/>
                </a:lnTo>
                <a:lnTo>
                  <a:pt x="0" y="4114800"/>
                </a:lnTo>
                <a:lnTo>
                  <a:pt x="4508247" y="4114800"/>
                </a:lnTo>
                <a:lnTo>
                  <a:pt x="450824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4850" y="3860200"/>
            <a:ext cx="4465525" cy="5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6512" y="3963675"/>
            <a:ext cx="5097588" cy="49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94550" y="3860200"/>
            <a:ext cx="4268125" cy="47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14"/>
          <p:cNvCxnSpPr/>
          <p:nvPr/>
        </p:nvCxnSpPr>
        <p:spPr>
          <a:xfrm>
            <a:off x="3945300" y="2045700"/>
            <a:ext cx="10579200" cy="0"/>
          </a:xfrm>
          <a:prstGeom prst="straightConnector1">
            <a:avLst/>
          </a:prstGeom>
          <a:noFill/>
          <a:ln cap="flat" cmpd="sng" w="38100">
            <a:solidFill>
              <a:srgbClr val="FBE0C6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6"/>
          <p:cNvPicPr preferRelativeResize="0"/>
          <p:nvPr/>
        </p:nvPicPr>
        <p:blipFill rotWithShape="1">
          <a:blip r:embed="rId3">
            <a:alphaModFix/>
          </a:blip>
          <a:srcRect b="0" l="15359" r="15359" t="0"/>
          <a:stretch/>
        </p:blipFill>
        <p:spPr>
          <a:xfrm>
            <a:off x="0" y="9462"/>
            <a:ext cx="18288000" cy="1027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6"/>
          <p:cNvPicPr preferRelativeResize="0"/>
          <p:nvPr/>
        </p:nvPicPr>
        <p:blipFill rotWithShape="1">
          <a:blip r:embed="rId4">
            <a:alphaModFix/>
          </a:blip>
          <a:srcRect b="0" l="34253" r="34253" t="0"/>
          <a:stretch/>
        </p:blipFill>
        <p:spPr>
          <a:xfrm rot="5400000">
            <a:off x="4005230" y="-3995768"/>
            <a:ext cx="10277540" cy="18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6"/>
          <p:cNvSpPr/>
          <p:nvPr/>
        </p:nvSpPr>
        <p:spPr>
          <a:xfrm>
            <a:off x="3805019" y="9462"/>
            <a:ext cx="10677961" cy="10277538"/>
          </a:xfrm>
          <a:custGeom>
            <a:rect b="b" l="l" r="r" t="t"/>
            <a:pathLst>
              <a:path extrusionOk="0" h="10277538" w="10677961">
                <a:moveTo>
                  <a:pt x="0" y="0"/>
                </a:moveTo>
                <a:lnTo>
                  <a:pt x="10677962" y="0"/>
                </a:lnTo>
                <a:lnTo>
                  <a:pt x="10677962" y="10277538"/>
                </a:lnTo>
                <a:lnTo>
                  <a:pt x="0" y="10277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6"/>
          <p:cNvSpPr txBox="1"/>
          <p:nvPr/>
        </p:nvSpPr>
        <p:spPr>
          <a:xfrm>
            <a:off x="3482975" y="4443150"/>
            <a:ext cx="11324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0">
                <a:solidFill>
                  <a:srgbClr val="1F100D"/>
                </a:solidFill>
                <a:latin typeface="Ultra"/>
                <a:ea typeface="Ultra"/>
                <a:cs typeface="Ultra"/>
                <a:sym typeface="Ultra"/>
              </a:rPr>
              <a:t>CONCLUSION</a:t>
            </a:r>
            <a:endParaRPr sz="7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333" name="Google Shape;333;p16"/>
          <p:cNvSpPr txBox="1"/>
          <p:nvPr/>
        </p:nvSpPr>
        <p:spPr>
          <a:xfrm>
            <a:off x="5752709" y="7768723"/>
            <a:ext cx="6782582" cy="570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F100D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. </a:t>
            </a:r>
            <a:endParaRPr/>
          </a:p>
        </p:txBody>
      </p:sp>
      <p:sp>
        <p:nvSpPr>
          <p:cNvPr id="334" name="Google Shape;334;p16"/>
          <p:cNvSpPr txBox="1"/>
          <p:nvPr/>
        </p:nvSpPr>
        <p:spPr>
          <a:xfrm>
            <a:off x="7634675" y="584075"/>
            <a:ext cx="30207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64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964">
                <a:solidFill>
                  <a:srgbClr val="1F100D"/>
                </a:solidFill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-141700" y="-298575"/>
            <a:ext cx="18770874" cy="108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3563750" y="3625875"/>
            <a:ext cx="2186802" cy="1905642"/>
          </a:xfrm>
          <a:custGeom>
            <a:rect b="b" l="l" r="r" t="t"/>
            <a:pathLst>
              <a:path extrusionOk="0" h="2499202" w="2499202">
                <a:moveTo>
                  <a:pt x="0" y="0"/>
                </a:moveTo>
                <a:lnTo>
                  <a:pt x="2499202" y="0"/>
                </a:lnTo>
                <a:lnTo>
                  <a:pt x="2499202" y="2499202"/>
                </a:lnTo>
                <a:lnTo>
                  <a:pt x="0" y="24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1686000" y="3660349"/>
            <a:ext cx="2186802" cy="1905642"/>
          </a:xfrm>
          <a:custGeom>
            <a:rect b="b" l="l" r="r" t="t"/>
            <a:pathLst>
              <a:path extrusionOk="0" h="2499202" w="2499202">
                <a:moveTo>
                  <a:pt x="0" y="0"/>
                </a:moveTo>
                <a:lnTo>
                  <a:pt x="2499202" y="0"/>
                </a:lnTo>
                <a:lnTo>
                  <a:pt x="2499202" y="2499202"/>
                </a:lnTo>
                <a:lnTo>
                  <a:pt x="0" y="24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602951" y="2035"/>
            <a:ext cx="15266408" cy="3110531"/>
          </a:xfrm>
          <a:custGeom>
            <a:rect b="b" l="l" r="r" t="t"/>
            <a:pathLst>
              <a:path extrusionOk="0" h="3110531" w="15266408">
                <a:moveTo>
                  <a:pt x="0" y="0"/>
                </a:moveTo>
                <a:lnTo>
                  <a:pt x="15266408" y="0"/>
                </a:lnTo>
                <a:lnTo>
                  <a:pt x="15266408" y="3110531"/>
                </a:lnTo>
                <a:lnTo>
                  <a:pt x="0" y="3110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978050" y="3613600"/>
            <a:ext cx="2118074" cy="1905642"/>
          </a:xfrm>
          <a:custGeom>
            <a:rect b="b" l="l" r="r" t="t"/>
            <a:pathLst>
              <a:path extrusionOk="0" h="2499202" w="2499202">
                <a:moveTo>
                  <a:pt x="0" y="0"/>
                </a:moveTo>
                <a:lnTo>
                  <a:pt x="2499202" y="0"/>
                </a:lnTo>
                <a:lnTo>
                  <a:pt x="2499202" y="2499202"/>
                </a:lnTo>
                <a:lnTo>
                  <a:pt x="0" y="24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39850" y="5749590"/>
            <a:ext cx="37944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 strike="noStrike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CONTEXTO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4063197" y="787657"/>
            <a:ext cx="10466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u="none" strike="noStrike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CONTENIDO</a:t>
            </a:r>
            <a:endParaRPr sz="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136150" y="3817936"/>
            <a:ext cx="1931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3568312" y="3817925"/>
            <a:ext cx="20193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6391310" y="3720070"/>
            <a:ext cx="1523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77100" y="3631550"/>
            <a:ext cx="2188000" cy="19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8350" y="3642389"/>
            <a:ext cx="2188000" cy="19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43977" y="3604310"/>
            <a:ext cx="2056731" cy="19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0750" y="6574625"/>
            <a:ext cx="2118075" cy="18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8999825" y="3799425"/>
            <a:ext cx="16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1983203" y="3771879"/>
            <a:ext cx="159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15009245" y="3775778"/>
            <a:ext cx="172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7680292" y="6719035"/>
            <a:ext cx="153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9600">
                <a:solidFill>
                  <a:srgbClr val="FBE0C6"/>
                </a:solidFill>
              </a:rPr>
              <a:t>8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3025824" y="5703433"/>
            <a:ext cx="3104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3499"/>
              <a:buFont typeface="Asap Condensed"/>
              <a:buNone/>
            </a:pPr>
            <a:r>
              <a:rPr b="1" i="0" lang="en-US" sz="3499" u="none" cap="none" strike="noStrike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PROBLEMA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5966354" y="5685953"/>
            <a:ext cx="2373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3499"/>
              <a:buFont typeface="Asap Condensed"/>
              <a:buNone/>
            </a:pPr>
            <a:r>
              <a:rPr b="1" lang="en-US" sz="3499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SOLUCION</a:t>
            </a:r>
            <a:endParaRPr b="1" i="0" sz="3499" u="none" cap="none" strike="noStrike">
              <a:solidFill>
                <a:srgbClr val="FBE0C6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8651437" y="5702248"/>
            <a:ext cx="2373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3499"/>
              <a:buFont typeface="Asap Condensed"/>
              <a:buNone/>
            </a:pPr>
            <a:r>
              <a:rPr b="1" lang="en-US" sz="3499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OBJETIVOS</a:t>
            </a:r>
            <a:endParaRPr b="1" i="0" sz="3499" u="none" cap="none" strike="noStrike">
              <a:solidFill>
                <a:srgbClr val="FBE0C6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1142611" y="5702228"/>
            <a:ext cx="3273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3499"/>
              <a:buFont typeface="Asap Condensed"/>
              <a:buNone/>
            </a:pPr>
            <a:r>
              <a:rPr b="1" lang="en-US" sz="3499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METODOLOGIA</a:t>
            </a:r>
            <a:endParaRPr b="1" i="0" sz="3499" u="none" cap="none" strike="noStrike">
              <a:solidFill>
                <a:srgbClr val="FBE0C6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14534377" y="5702213"/>
            <a:ext cx="2810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3499"/>
              <a:buFont typeface="Asap Condensed"/>
              <a:buNone/>
            </a:pPr>
            <a:r>
              <a:rPr b="1" lang="en-US" sz="3499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JUSTIFICACION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7124396" y="8683236"/>
            <a:ext cx="2650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3499"/>
              <a:buFont typeface="Asap Condensed"/>
              <a:buNone/>
            </a:pPr>
            <a:r>
              <a:rPr b="1" lang="en-US" sz="3499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MOCKUPS</a:t>
            </a:r>
            <a:endParaRPr/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9675" y="9627100"/>
            <a:ext cx="10765924" cy="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65650" y="6528338"/>
            <a:ext cx="2118050" cy="19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"/>
          <p:cNvSpPr txBox="1"/>
          <p:nvPr/>
        </p:nvSpPr>
        <p:spPr>
          <a:xfrm>
            <a:off x="10361570" y="6695928"/>
            <a:ext cx="172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E0C6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9600">
                <a:solidFill>
                  <a:srgbClr val="FBE0C6"/>
                </a:solidFill>
              </a:rPr>
              <a:t>9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9724675" y="86254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CONCLUSION</a:t>
            </a:r>
            <a:endParaRPr/>
          </a:p>
        </p:txBody>
      </p:sp>
      <p:pic>
        <p:nvPicPr>
          <p:cNvPr id="132" name="Google Shape;13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5863" y="6598350"/>
            <a:ext cx="2118075" cy="18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"/>
          <p:cNvSpPr txBox="1"/>
          <p:nvPr/>
        </p:nvSpPr>
        <p:spPr>
          <a:xfrm>
            <a:off x="4174900" y="669712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BE0C6"/>
                </a:solidFill>
              </a:rPr>
              <a:t>07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4174900" y="8672263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PRESUPUESTO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7"/>
          <p:cNvPicPr preferRelativeResize="0"/>
          <p:nvPr/>
        </p:nvPicPr>
        <p:blipFill rotWithShape="1">
          <a:blip r:embed="rId3">
            <a:alphaModFix/>
          </a:blip>
          <a:srcRect b="12524" l="0" r="0" t="12524"/>
          <a:stretch/>
        </p:blipFill>
        <p:spPr>
          <a:xfrm>
            <a:off x="-37348" y="-17780"/>
            <a:ext cx="18325347" cy="1030478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7"/>
          <p:cNvSpPr txBox="1"/>
          <p:nvPr/>
        </p:nvSpPr>
        <p:spPr>
          <a:xfrm>
            <a:off x="4114800" y="3777350"/>
            <a:ext cx="1045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u="none" strike="noStrike">
                <a:solidFill>
                  <a:srgbClr val="FBE0C6"/>
                </a:solidFill>
                <a:latin typeface="Impact"/>
                <a:ea typeface="Impact"/>
                <a:cs typeface="Impact"/>
                <a:sym typeface="Impact"/>
              </a:rPr>
              <a:t>MUCHAS GRACIAS</a:t>
            </a:r>
            <a:r>
              <a:rPr lang="en-US" sz="10200" u="none" strike="noStrike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 !!</a:t>
            </a:r>
            <a:endParaRPr sz="100"/>
          </a:p>
        </p:txBody>
      </p:sp>
      <p:cxnSp>
        <p:nvCxnSpPr>
          <p:cNvPr id="341" name="Google Shape;341;p17"/>
          <p:cNvCxnSpPr/>
          <p:nvPr/>
        </p:nvCxnSpPr>
        <p:spPr>
          <a:xfrm>
            <a:off x="5622740" y="5641738"/>
            <a:ext cx="6967826" cy="19050"/>
          </a:xfrm>
          <a:prstGeom prst="straightConnector1">
            <a:avLst/>
          </a:prstGeom>
          <a:noFill/>
          <a:ln cap="flat" cmpd="sng" w="38100">
            <a:solidFill>
              <a:srgbClr val="FBE0C6"/>
            </a:solidFill>
            <a:prstDash val="solid"/>
            <a:round/>
            <a:headEnd len="lg" w="lg" type="diamond"/>
            <a:tailEnd len="lg" w="lg" type="diamond"/>
          </a:ln>
        </p:spPr>
      </p:cxnSp>
      <p:sp>
        <p:nvSpPr>
          <p:cNvPr id="342" name="Google Shape;342;p17"/>
          <p:cNvSpPr/>
          <p:nvPr/>
        </p:nvSpPr>
        <p:spPr>
          <a:xfrm flipH="1">
            <a:off x="5898" y="0"/>
            <a:ext cx="3082228" cy="3447709"/>
          </a:xfrm>
          <a:custGeom>
            <a:rect b="b" l="l" r="r" t="t"/>
            <a:pathLst>
              <a:path extrusionOk="0" h="4873087" w="4873087">
                <a:moveTo>
                  <a:pt x="4873087" y="0"/>
                </a:moveTo>
                <a:lnTo>
                  <a:pt x="0" y="0"/>
                </a:lnTo>
                <a:lnTo>
                  <a:pt x="0" y="4873087"/>
                </a:lnTo>
                <a:lnTo>
                  <a:pt x="4873087" y="4873087"/>
                </a:lnTo>
                <a:lnTo>
                  <a:pt x="487308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7"/>
          <p:cNvSpPr/>
          <p:nvPr/>
        </p:nvSpPr>
        <p:spPr>
          <a:xfrm rot="10800000">
            <a:off x="5837" y="6680916"/>
            <a:ext cx="3216237" cy="3606084"/>
          </a:xfrm>
          <a:custGeom>
            <a:rect b="b" l="l" r="r" t="t"/>
            <a:pathLst>
              <a:path extrusionOk="0" h="4873087" w="4873087">
                <a:moveTo>
                  <a:pt x="4873087" y="4873087"/>
                </a:moveTo>
                <a:lnTo>
                  <a:pt x="0" y="4873087"/>
                </a:lnTo>
                <a:lnTo>
                  <a:pt x="0" y="0"/>
                </a:lnTo>
                <a:lnTo>
                  <a:pt x="4873087" y="0"/>
                </a:lnTo>
                <a:lnTo>
                  <a:pt x="4873087" y="487308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7"/>
          <p:cNvSpPr/>
          <p:nvPr/>
        </p:nvSpPr>
        <p:spPr>
          <a:xfrm flipH="1" rot="10800000">
            <a:off x="14987100" y="6753481"/>
            <a:ext cx="3338065" cy="3581719"/>
          </a:xfrm>
          <a:custGeom>
            <a:rect b="b" l="l" r="r" t="t"/>
            <a:pathLst>
              <a:path extrusionOk="0" h="4873087" w="4873087">
                <a:moveTo>
                  <a:pt x="4873087" y="0"/>
                </a:moveTo>
                <a:lnTo>
                  <a:pt x="0" y="0"/>
                </a:lnTo>
                <a:lnTo>
                  <a:pt x="0" y="4873087"/>
                </a:lnTo>
                <a:lnTo>
                  <a:pt x="4873087" y="4873087"/>
                </a:lnTo>
                <a:lnTo>
                  <a:pt x="487308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7"/>
          <p:cNvSpPr/>
          <p:nvPr/>
        </p:nvSpPr>
        <p:spPr>
          <a:xfrm>
            <a:off x="15607851" y="0"/>
            <a:ext cx="2607102" cy="3447709"/>
          </a:xfrm>
          <a:custGeom>
            <a:rect b="b" l="l" r="r" t="t"/>
            <a:pathLst>
              <a:path extrusionOk="0" h="4873087" w="4873087">
                <a:moveTo>
                  <a:pt x="4873087" y="4873087"/>
                </a:moveTo>
                <a:lnTo>
                  <a:pt x="0" y="4873087"/>
                </a:lnTo>
                <a:lnTo>
                  <a:pt x="0" y="0"/>
                </a:lnTo>
                <a:lnTo>
                  <a:pt x="4873087" y="0"/>
                </a:lnTo>
                <a:lnTo>
                  <a:pt x="4873087" y="487308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7"/>
          <p:cNvSpPr txBox="1"/>
          <p:nvPr/>
        </p:nvSpPr>
        <p:spPr>
          <a:xfrm>
            <a:off x="6521362" y="6202345"/>
            <a:ext cx="5245276" cy="542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BE0C6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2024</a:t>
            </a:r>
            <a:endParaRPr/>
          </a:p>
        </p:txBody>
      </p:sp>
      <p:sp>
        <p:nvSpPr>
          <p:cNvPr id="347" name="Google Shape;347;p17"/>
          <p:cNvSpPr txBox="1"/>
          <p:nvPr/>
        </p:nvSpPr>
        <p:spPr>
          <a:xfrm>
            <a:off x="4571859" y="1902364"/>
            <a:ext cx="388620" cy="3444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48" name="Google Shape;348;p17"/>
          <p:cNvSpPr txBox="1"/>
          <p:nvPr/>
        </p:nvSpPr>
        <p:spPr>
          <a:xfrm>
            <a:off x="13343093" y="1902364"/>
            <a:ext cx="388620" cy="3444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"/>
          <p:cNvPicPr preferRelativeResize="0"/>
          <p:nvPr/>
        </p:nvPicPr>
        <p:blipFill rotWithShape="1">
          <a:blip r:embed="rId3">
            <a:alphaModFix/>
          </a:blip>
          <a:srcRect b="0" l="34238" r="34238" t="0"/>
          <a:stretch/>
        </p:blipFill>
        <p:spPr>
          <a:xfrm rot="5400000">
            <a:off x="4000500" y="-4000499"/>
            <a:ext cx="10287000" cy="1828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3805019" y="9462"/>
            <a:ext cx="10677961" cy="10277538"/>
          </a:xfrm>
          <a:custGeom>
            <a:rect b="b" l="l" r="r" t="t"/>
            <a:pathLst>
              <a:path extrusionOk="0" h="10277538" w="10677961">
                <a:moveTo>
                  <a:pt x="0" y="0"/>
                </a:moveTo>
                <a:lnTo>
                  <a:pt x="10677962" y="0"/>
                </a:lnTo>
                <a:lnTo>
                  <a:pt x="10677962" y="10277538"/>
                </a:lnTo>
                <a:lnTo>
                  <a:pt x="0" y="10277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4473451" y="4373850"/>
            <a:ext cx="9341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>
                <a:solidFill>
                  <a:srgbClr val="1F100D"/>
                </a:solidFill>
                <a:latin typeface="Ultra"/>
                <a:ea typeface="Ultra"/>
                <a:cs typeface="Ultra"/>
                <a:sym typeface="Ultra"/>
              </a:rPr>
              <a:t>CONTEXTO</a:t>
            </a:r>
            <a:endParaRPr sz="1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7634679" y="584066"/>
            <a:ext cx="3151993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64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2575" y="168175"/>
            <a:ext cx="9589623" cy="9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 txBox="1"/>
          <p:nvPr/>
        </p:nvSpPr>
        <p:spPr>
          <a:xfrm>
            <a:off x="2746925" y="3397800"/>
            <a:ext cx="98946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Artesanos Galaxy es una organización que toma en consideración el trabajo y esfuerzo de todas aquellas personas con talentos únicos artesanales los cuales hoy en dia en la actualidad  venden productos de calidad y alta fidelidad a diferentes personas dentro de las </a:t>
            </a:r>
            <a:r>
              <a:rPr lang="en-US" sz="32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diferentes </a:t>
            </a:r>
            <a:r>
              <a:rPr i="0" lang="en-US" sz="3200" u="none" cap="none" strike="noStrike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regiones nacionales del pais.</a:t>
            </a:r>
            <a:endParaRPr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3772" y="2781300"/>
            <a:ext cx="9589628" cy="26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53220" y="5271281"/>
            <a:ext cx="4267201" cy="35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 b="0" l="34238" r="34238" t="0"/>
          <a:stretch/>
        </p:blipFill>
        <p:spPr>
          <a:xfrm rot="5400000">
            <a:off x="4000500" y="-4000499"/>
            <a:ext cx="10287000" cy="1828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>
            <a:off x="3805019" y="9462"/>
            <a:ext cx="10677961" cy="10277538"/>
          </a:xfrm>
          <a:custGeom>
            <a:rect b="b" l="l" r="r" t="t"/>
            <a:pathLst>
              <a:path extrusionOk="0" h="10277538" w="10677961">
                <a:moveTo>
                  <a:pt x="0" y="0"/>
                </a:moveTo>
                <a:lnTo>
                  <a:pt x="10677962" y="0"/>
                </a:lnTo>
                <a:lnTo>
                  <a:pt x="10677962" y="10277538"/>
                </a:lnTo>
                <a:lnTo>
                  <a:pt x="0" y="10277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4611675" y="4373850"/>
            <a:ext cx="9198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>
                <a:solidFill>
                  <a:srgbClr val="1F100D"/>
                </a:solidFill>
                <a:latin typeface="Ultra"/>
                <a:ea typeface="Ultra"/>
                <a:cs typeface="Ultra"/>
                <a:sym typeface="Ultra"/>
              </a:rPr>
              <a:t>PROBLEMA</a:t>
            </a:r>
            <a:endParaRPr sz="1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7634679" y="584066"/>
            <a:ext cx="3151993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64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4">
            <a:alphaModFix/>
          </a:blip>
          <a:srcRect b="25004" l="0" r="0" t="25004"/>
          <a:stretch/>
        </p:blipFill>
        <p:spPr>
          <a:xfrm>
            <a:off x="1098350" y="415713"/>
            <a:ext cx="7543800" cy="4064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/>
          <p:nvPr/>
        </p:nvSpPr>
        <p:spPr>
          <a:xfrm rot="5400000">
            <a:off x="12115798" y="4114801"/>
            <a:ext cx="10287002" cy="2057401"/>
          </a:xfrm>
          <a:custGeom>
            <a:rect b="b" l="l" r="r" t="t"/>
            <a:pathLst>
              <a:path extrusionOk="0" h="3824334" w="18103354">
                <a:moveTo>
                  <a:pt x="18103354" y="3824334"/>
                </a:moveTo>
                <a:lnTo>
                  <a:pt x="0" y="3824334"/>
                </a:lnTo>
                <a:lnTo>
                  <a:pt x="0" y="0"/>
                </a:lnTo>
                <a:lnTo>
                  <a:pt x="18103354" y="0"/>
                </a:lnTo>
                <a:lnTo>
                  <a:pt x="18103354" y="382433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5014200" y="5310900"/>
            <a:ext cx="8552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Imposibilidad y baja frecuencia de plataformas web para personas mayores de edad y pequeños emprendedores a vender sus productos dentro y fuera de chile. 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4845086" y="244582"/>
            <a:ext cx="388620" cy="3444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FBE0C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5650" y="415725"/>
            <a:ext cx="7204949" cy="40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45319" y="4869046"/>
            <a:ext cx="7796494" cy="22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0" y="7238999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62825" y="7927975"/>
            <a:ext cx="4762359" cy="16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 b="0" l="34253" r="34253" t="0"/>
          <a:stretch/>
        </p:blipFill>
        <p:spPr>
          <a:xfrm rot="5400000">
            <a:off x="4005231" y="-4005230"/>
            <a:ext cx="10277538" cy="1828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/>
          <p:nvPr/>
        </p:nvSpPr>
        <p:spPr>
          <a:xfrm>
            <a:off x="3805019" y="9462"/>
            <a:ext cx="10677961" cy="10277538"/>
          </a:xfrm>
          <a:custGeom>
            <a:rect b="b" l="l" r="r" t="t"/>
            <a:pathLst>
              <a:path extrusionOk="0" h="10277538" w="10677961">
                <a:moveTo>
                  <a:pt x="0" y="0"/>
                </a:moveTo>
                <a:lnTo>
                  <a:pt x="10677962" y="0"/>
                </a:lnTo>
                <a:lnTo>
                  <a:pt x="10677962" y="10277538"/>
                </a:lnTo>
                <a:lnTo>
                  <a:pt x="0" y="10277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4812292" y="4369131"/>
            <a:ext cx="8663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>
                <a:solidFill>
                  <a:srgbClr val="1F100D"/>
                </a:solidFill>
                <a:latin typeface="Ultra"/>
                <a:ea typeface="Ultra"/>
                <a:cs typeface="Ultra"/>
                <a:sym typeface="Ultra"/>
              </a:rPr>
              <a:t>SOLUCION</a:t>
            </a:r>
            <a:endParaRPr sz="1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7634679" y="584066"/>
            <a:ext cx="3151993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64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/>
          <p:nvPr/>
        </p:nvSpPr>
        <p:spPr>
          <a:xfrm rot="5400000">
            <a:off x="4000500" y="-4000500"/>
            <a:ext cx="10287000" cy="18288000"/>
          </a:xfrm>
          <a:custGeom>
            <a:rect b="b" l="l" r="r" t="t"/>
            <a:pathLst>
              <a:path extrusionOk="0"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 rot="5400000">
            <a:off x="4000500" y="-4000500"/>
            <a:ext cx="10287000" cy="18288000"/>
          </a:xfrm>
          <a:custGeom>
            <a:rect b="b" l="l" r="r" t="t"/>
            <a:pathLst>
              <a:path extrusionOk="0"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 rot="5400000">
            <a:off x="4000500" y="-4000500"/>
            <a:ext cx="10287000" cy="18288000"/>
          </a:xfrm>
          <a:custGeom>
            <a:rect b="b" l="l" r="r" t="t"/>
            <a:pathLst>
              <a:path extrusionOk="0"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8520"/>
            <a:ext cx="18288000" cy="102870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</p:pic>
      <p:sp>
        <p:nvSpPr>
          <p:cNvPr id="191" name="Google Shape;191;p8"/>
          <p:cNvSpPr txBox="1"/>
          <p:nvPr/>
        </p:nvSpPr>
        <p:spPr>
          <a:xfrm>
            <a:off x="7909475" y="6396925"/>
            <a:ext cx="98298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Creación</a:t>
            </a:r>
            <a:r>
              <a:rPr b="1" lang="en-US" sz="3100" u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e </a:t>
            </a:r>
            <a:r>
              <a:rPr b="1" lang="en-US" sz="3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integrar una</a:t>
            </a:r>
            <a:r>
              <a:rPr b="1" lang="en-US" sz="3100" u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Plataforma web /mobile para artesanos emprendedores en venta de productos a nivel nacional y Internacional.</a:t>
            </a:r>
            <a:endParaRPr b="1" sz="2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192" name="Google Shape;192;p8"/>
          <p:cNvCxnSpPr/>
          <p:nvPr/>
        </p:nvCxnSpPr>
        <p:spPr>
          <a:xfrm rot="10800000">
            <a:off x="7627350" y="5835575"/>
            <a:ext cx="9829800" cy="0"/>
          </a:xfrm>
          <a:prstGeom prst="straightConnector1">
            <a:avLst/>
          </a:prstGeom>
          <a:noFill/>
          <a:ln cap="flat" cmpd="sng" w="38100">
            <a:solidFill>
              <a:srgbClr val="FBE0C6"/>
            </a:solidFill>
            <a:prstDash val="solid"/>
            <a:round/>
            <a:headEnd len="lg" w="lg" type="diamond"/>
            <a:tailEnd len="lg" w="lg" type="diamon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34253" r="34253" t="0"/>
          <a:stretch/>
        </p:blipFill>
        <p:spPr>
          <a:xfrm rot="5400000">
            <a:off x="4005231" y="-4005230"/>
            <a:ext cx="10277538" cy="1828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/>
          <p:nvPr/>
        </p:nvSpPr>
        <p:spPr>
          <a:xfrm>
            <a:off x="3805019" y="9462"/>
            <a:ext cx="10677961" cy="10277538"/>
          </a:xfrm>
          <a:custGeom>
            <a:rect b="b" l="l" r="r" t="t"/>
            <a:pathLst>
              <a:path extrusionOk="0" h="10277538" w="10677961">
                <a:moveTo>
                  <a:pt x="0" y="0"/>
                </a:moveTo>
                <a:lnTo>
                  <a:pt x="10677962" y="0"/>
                </a:lnTo>
                <a:lnTo>
                  <a:pt x="10677962" y="10277538"/>
                </a:lnTo>
                <a:lnTo>
                  <a:pt x="0" y="10277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4659375" y="4369125"/>
            <a:ext cx="9102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>
                <a:solidFill>
                  <a:srgbClr val="1F100D"/>
                </a:solidFill>
                <a:latin typeface="Ultra"/>
                <a:ea typeface="Ultra"/>
                <a:cs typeface="Ultra"/>
                <a:sym typeface="Ultra"/>
              </a:rPr>
              <a:t>OBJETIVOS</a:t>
            </a:r>
            <a:endParaRPr sz="1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7634679" y="584066"/>
            <a:ext cx="31521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64">
                <a:solidFill>
                  <a:srgbClr val="1F100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964">
                <a:solidFill>
                  <a:srgbClr val="1F100D"/>
                </a:solidFill>
              </a:rPr>
              <a:t>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yisus</dc:creator>
</cp:coreProperties>
</file>